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6" r:id="rId3"/>
    <p:sldId id="256" r:id="rId4"/>
    <p:sldId id="257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72" r:id="rId14"/>
    <p:sldId id="268" r:id="rId15"/>
    <p:sldId id="279" r:id="rId16"/>
    <p:sldId id="275" r:id="rId17"/>
    <p:sldId id="280" r:id="rId18"/>
    <p:sldId id="274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FF33"/>
    <a:srgbClr val="000099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203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DB80-1B9C-40FB-90B1-201D2286AB30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0FD8F-E2E2-4C17-9CC5-782243B0C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BA5A6-CB92-43A9-8326-FE8312F68719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56EE4-8045-4BBE-A381-194164151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0567-D3C6-4AA6-8A1E-18B55D4F6885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54327-18D7-424B-8902-274C9D41D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1BD99-3FD2-469D-92DD-7E2A9782922D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F9090-A417-49BF-9925-553BD5802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013B6-9EB9-41A5-B9E4-6DAE90C0FF6E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AE7A-408F-41A4-8063-F520929DA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2006F-6216-4995-BF8B-F1996DF80164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669B6-975E-4879-AE23-7D59D3BA1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359C-C7CE-456F-9690-4369E863D5A4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2BD41-0FCF-4A72-BBCF-31639B61E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A6D8E-A928-48A1-BF6B-240F978A2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B15F1-57CD-4C42-B552-F25A6CEC2204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CE3E7-D222-432D-B5CE-ECFF2C2ED4C6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5987-D935-420E-B413-4F8DC8725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47DE-5DEE-4B23-9548-4C83B75B0503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021AA-441A-4131-B528-BCFF18E29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D86B4-BF87-4CD5-8030-2F3378F210CF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5FDF-446E-4590-848E-D17F613E6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D6438-A980-4E68-BDD6-D7463D19D5CE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CDA7D-B3AD-4DB3-B7C7-1A682EB42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1F84A-1DB4-4689-B936-3474CCAA4A84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252C0-1E28-423E-B787-3A3D7BE74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07720-3D68-4424-9772-7868B929076D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EAF09-0F6C-44DE-A32E-944B01556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06A3C-59AA-4D88-BF1E-9B33C9F56DD5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BEFF-2C72-412E-8F05-B5FEE9009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26C1-81EF-4980-A981-F9E8A485DAD3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E871-8B3A-4375-ABB8-5619D826C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B866-0F02-4F37-8F11-EAB806B0F562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342BA-649A-4513-8A4D-0B943FEE8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DB16B-D881-4442-B646-DBB85E6C7145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E2F56-8B9C-4A61-93DF-8569E5BCB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FFE4-230A-4711-AF1E-D9D819205CBE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456C-1964-4D65-B50F-2443EB3FB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F54A9-3608-4020-9945-AF208C6BAA66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A04C5-5EC5-459D-A3EF-8CDAE8903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D652D-0B03-4297-9193-A56FAFE8825C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4F76-F937-4D94-BAA9-F7A82498D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20970-9858-41DD-AD8C-7B33270AAF8C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EB822-96DB-4580-B526-0BAE67641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F8DB68-2E4A-4755-9D23-D22634FCAC2C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CF39F6-271C-4859-834D-DA45FD83F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8FF08A-3CE6-47EE-9AF7-52608718E2C5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294E5C-724A-46DE-86DC-E8B302BCF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1071563"/>
            <a:ext cx="8358187" cy="29289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МАСТЕР-КЛАСС</a:t>
            </a:r>
            <a:br>
              <a:rPr lang="ru-RU" sz="3600" b="1" dirty="0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700" dirty="0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по английскому языку</a:t>
            </a:r>
            <a:br>
              <a:rPr lang="ru-RU" sz="2700" dirty="0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dirty="0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Подготовка учащихся к ЕГЭ: </a:t>
            </a:r>
            <a:br>
              <a:rPr lang="ru-RU" sz="3600" b="1" dirty="0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обучение написанию личного письма</a:t>
            </a:r>
            <a:endParaRPr lang="ru-RU" sz="4900" dirty="0">
              <a:solidFill>
                <a:srgbClr val="000099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/>
          <a:lstStyle/>
          <a:p>
            <a:r>
              <a:rPr lang="ru-RU" sz="2800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Подготовила: </a:t>
            </a:r>
            <a:r>
              <a:rPr lang="ru-RU" sz="2800" b="1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Р.М.Мухтарова</a:t>
            </a:r>
            <a:r>
              <a:rPr lang="ru-RU" sz="2800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ru-RU" sz="2800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учитель английского языка</a:t>
            </a:r>
          </a:p>
        </p:txBody>
      </p:sp>
      <p:sp>
        <p:nvSpPr>
          <p:cNvPr id="25603" name="Подзаголовок 2"/>
          <p:cNvSpPr txBox="1">
            <a:spLocks/>
          </p:cNvSpPr>
          <p:nvPr/>
        </p:nvSpPr>
        <p:spPr bwMode="auto">
          <a:xfrm>
            <a:off x="1571625" y="28575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800">
              <a:solidFill>
                <a:srgbClr val="000099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00250" y="6143625"/>
            <a:ext cx="5000625" cy="466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endParaRPr lang="ru-RU" sz="3000">
              <a:solidFill>
                <a:srgbClr val="000099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ChangeArrowheads="1"/>
          </p:cNvSpPr>
          <p:nvPr/>
        </p:nvSpPr>
        <p:spPr bwMode="auto">
          <a:xfrm>
            <a:off x="6156325" y="0"/>
            <a:ext cx="2376488" cy="1366838"/>
          </a:xfrm>
          <a:prstGeom prst="rect">
            <a:avLst/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nstantia" pitchFamily="18" charset="0"/>
              </a:rPr>
              <a:t>Flat 21</a:t>
            </a:r>
          </a:p>
          <a:p>
            <a:pPr algn="ctr"/>
            <a:r>
              <a:rPr lang="en-US">
                <a:latin typeface="Constantia" pitchFamily="18" charset="0"/>
              </a:rPr>
              <a:t>15 Gorky Street</a:t>
            </a:r>
          </a:p>
          <a:p>
            <a:pPr algn="ctr"/>
            <a:r>
              <a:rPr lang="en-US">
                <a:latin typeface="Constantia" pitchFamily="18" charset="0"/>
              </a:rPr>
              <a:t>Moscow</a:t>
            </a:r>
          </a:p>
          <a:p>
            <a:pPr algn="ctr"/>
            <a:r>
              <a:rPr lang="en-US">
                <a:latin typeface="Constantia" pitchFamily="18" charset="0"/>
              </a:rPr>
              <a:t>Russia</a:t>
            </a:r>
            <a:endParaRPr lang="ru-RU">
              <a:latin typeface="Constantia" pitchFamily="18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6156325" y="0"/>
            <a:ext cx="2376488" cy="1366838"/>
          </a:xfrm>
          <a:prstGeom prst="rect">
            <a:avLst/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onstantia" pitchFamily="18" charset="0"/>
            </a:endParaRPr>
          </a:p>
          <a:p>
            <a:pPr algn="ctr"/>
            <a:r>
              <a:rPr lang="en-US">
                <a:latin typeface="Constantia" pitchFamily="18" charset="0"/>
              </a:rPr>
              <a:t>Moscow, Russia</a:t>
            </a:r>
            <a:endParaRPr lang="ru-RU">
              <a:latin typeface="Constantia" pitchFamily="18" charset="0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6156325" y="1412875"/>
            <a:ext cx="2376488" cy="1366838"/>
          </a:xfrm>
          <a:prstGeom prst="rect">
            <a:avLst/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nstantia" pitchFamily="18" charset="0"/>
              </a:rPr>
              <a:t>12</a:t>
            </a:r>
            <a:r>
              <a:rPr lang="en-US" baseline="30000">
                <a:latin typeface="Constantia" pitchFamily="18" charset="0"/>
              </a:rPr>
              <a:t>th</a:t>
            </a:r>
            <a:r>
              <a:rPr lang="en-US">
                <a:latin typeface="Constantia" pitchFamily="18" charset="0"/>
              </a:rPr>
              <a:t> January</a:t>
            </a:r>
          </a:p>
          <a:p>
            <a:pPr algn="ctr"/>
            <a:r>
              <a:rPr lang="en-US">
                <a:latin typeface="Constantia" pitchFamily="18" charset="0"/>
              </a:rPr>
              <a:t>(June, 8</a:t>
            </a:r>
          </a:p>
          <a:p>
            <a:pPr algn="ctr"/>
            <a:r>
              <a:rPr lang="en-US">
                <a:latin typeface="Constantia" pitchFamily="18" charset="0"/>
              </a:rPr>
              <a:t>08.06.2009)</a:t>
            </a:r>
            <a:endParaRPr lang="ru-RU">
              <a:latin typeface="Constantia" pitchFamily="18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179388" y="2571750"/>
            <a:ext cx="2197100" cy="431800"/>
          </a:xfrm>
          <a:prstGeom prst="rect">
            <a:avLst/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nstantia" pitchFamily="18" charset="0"/>
              </a:rPr>
              <a:t>Dear Sally,</a:t>
            </a:r>
            <a:endParaRPr lang="ru-RU">
              <a:latin typeface="Constantia" pitchFamily="18" charset="0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179388" y="3071813"/>
            <a:ext cx="8607425" cy="785812"/>
          </a:xfrm>
          <a:prstGeom prst="rect">
            <a:avLst/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2200">
                <a:latin typeface="Constantia" pitchFamily="18" charset="0"/>
              </a:rPr>
              <a:t>Thank you for your recent letter. (It was great to hear from you again </a:t>
            </a:r>
          </a:p>
          <a:p>
            <a:r>
              <a:rPr lang="en-US" sz="2200">
                <a:latin typeface="Constantia" pitchFamily="18" charset="0"/>
              </a:rPr>
              <a:t>after such a long time.)</a:t>
            </a:r>
            <a:endParaRPr lang="ru-RU" sz="2200">
              <a:latin typeface="Constantia" pitchFamily="18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79388" y="3779838"/>
            <a:ext cx="8607425" cy="434975"/>
          </a:xfrm>
          <a:prstGeom prst="rect">
            <a:avLst/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I’m sorry for not replying to you sooner but I’ve been extremely busy. </a:t>
            </a:r>
            <a:endParaRPr lang="ru-RU" sz="2200" dirty="0">
              <a:solidFill>
                <a:schemeClr val="tx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179388" y="4214813"/>
            <a:ext cx="8607425" cy="366712"/>
          </a:xfrm>
          <a:prstGeom prst="rect">
            <a:avLst/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2200">
                <a:latin typeface="Constantia" pitchFamily="18" charset="0"/>
              </a:rPr>
              <a:t>Your answers</a:t>
            </a:r>
            <a:endParaRPr lang="ru-RU" sz="2200">
              <a:latin typeface="Constantia" pitchFamily="18" charset="0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179388" y="4572000"/>
            <a:ext cx="8607425" cy="357188"/>
          </a:xfrm>
          <a:prstGeom prst="rect">
            <a:avLst/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2200">
                <a:latin typeface="Constantia" pitchFamily="18" charset="0"/>
              </a:rPr>
              <a:t>Your questions</a:t>
            </a:r>
            <a:endParaRPr lang="ru-RU" sz="2200">
              <a:latin typeface="Constantia" pitchFamily="18" charset="0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214313" y="4929188"/>
            <a:ext cx="8572500" cy="431800"/>
          </a:xfrm>
          <a:prstGeom prst="rect">
            <a:avLst/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2200">
                <a:latin typeface="Constantia" pitchFamily="18" charset="0"/>
              </a:rPr>
              <a:t>That’s all my news for now. Write back soon.</a:t>
            </a:r>
            <a:endParaRPr lang="ru-RU" sz="2200">
              <a:latin typeface="Constantia" pitchFamily="18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214313" y="5357813"/>
            <a:ext cx="8534400" cy="431800"/>
          </a:xfrm>
          <a:prstGeom prst="rect">
            <a:avLst/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2200">
                <a:latin typeface="Constantia" pitchFamily="18" charset="0"/>
              </a:rPr>
              <a:t>Yours, (Love, Best wishes, …)</a:t>
            </a:r>
            <a:endParaRPr lang="ru-RU" sz="2200">
              <a:latin typeface="Constantia" pitchFamily="18" charset="0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571500" y="5786438"/>
            <a:ext cx="2197100" cy="431800"/>
          </a:xfrm>
          <a:prstGeom prst="rect">
            <a:avLst/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nstantia" pitchFamily="18" charset="0"/>
              </a:rPr>
              <a:t>Anna</a:t>
            </a:r>
            <a:endParaRPr lang="ru-RU">
              <a:latin typeface="Constantia" pitchFamily="18" charset="0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571500" y="6143625"/>
            <a:ext cx="2197100" cy="549275"/>
          </a:xfrm>
          <a:prstGeom prst="rect">
            <a:avLst/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onstantia" pitchFamily="18" charset="0"/>
              </a:rPr>
              <a:t>P.S.(…)</a:t>
            </a:r>
            <a:endParaRPr lang="ru-RU" b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  <p:bldP spid="56327" grpId="0" animBg="1"/>
      <p:bldP spid="56328" grpId="0" animBg="1"/>
      <p:bldP spid="56329" grpId="0" animBg="1"/>
      <p:bldP spid="56330" grpId="0" animBg="1"/>
      <p:bldP spid="56331" grpId="0" animBg="1"/>
      <p:bldP spid="56332" grpId="0" animBg="1"/>
      <p:bldP spid="56333" grpId="0" animBg="1"/>
      <p:bldP spid="56334" grpId="0" animBg="1"/>
      <p:bldP spid="56335" grpId="0" animBg="1"/>
      <p:bldP spid="563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85875"/>
            <a:ext cx="8286750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содержание  (3 балла)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организация текста (3 балла)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«Содержание» 0 баллов – все задание 0.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ru-RU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Отклонение в объеме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+/-</a:t>
            </a: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10%: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от 90 до 154 слов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менее 90 слов – не подлежит проверке!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более 154 слов – проверка только 140 слов!</a:t>
            </a: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500034" y="285728"/>
            <a:ext cx="8229600" cy="942996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rPr>
              <a:t>Критерии оценивания С1</a:t>
            </a:r>
            <a:endParaRPr lang="ru-RU" sz="42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/>
          <p:cNvSpPr>
            <a:spLocks noGrp="1"/>
          </p:cNvSpPr>
          <p:nvPr>
            <p:ph idx="4294967295"/>
          </p:nvPr>
        </p:nvSpPr>
        <p:spPr>
          <a:xfrm>
            <a:off x="0" y="928688"/>
            <a:ext cx="8858250" cy="4810125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err="1" smtClean="0"/>
              <a:t>Нет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en-US" b="1" dirty="0" err="1" smtClean="0"/>
              <a:t>адреса</a:t>
            </a:r>
            <a:r>
              <a:rPr lang="en-US" b="1" dirty="0" smtClean="0"/>
              <a:t> </a:t>
            </a:r>
            <a:r>
              <a:rPr lang="ru-RU" b="1" dirty="0" smtClean="0"/>
              <a:t>или </a:t>
            </a:r>
            <a:r>
              <a:rPr lang="en-US" b="1" dirty="0" err="1" smtClean="0"/>
              <a:t>даты</a:t>
            </a:r>
            <a:r>
              <a:rPr lang="en-US" b="1" dirty="0" smtClean="0"/>
              <a:t> </a:t>
            </a:r>
            <a:r>
              <a:rPr lang="ru-RU" b="1" dirty="0" smtClean="0"/>
              <a:t>, неправильное их расположение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Обращение. Единственный вариант </a:t>
            </a:r>
            <a:r>
              <a:rPr lang="en-US" b="1" dirty="0" smtClean="0"/>
              <a:t>Dear </a:t>
            </a:r>
            <a:r>
              <a:rPr lang="ru-RU" b="1" dirty="0" smtClean="0"/>
              <a:t>(ИМЯ)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Нет благодарности за письмо или оно неверно сформулировано.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Нарушены правила пунктуации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Нет  логической связи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err="1" smtClean="0"/>
              <a:t>Нет</a:t>
            </a:r>
            <a:r>
              <a:rPr lang="en-US" b="1" dirty="0" smtClean="0"/>
              <a:t> </a:t>
            </a:r>
            <a:r>
              <a:rPr lang="en-US" b="1" dirty="0" err="1" smtClean="0"/>
              <a:t>предпрощальной</a:t>
            </a:r>
            <a:r>
              <a:rPr lang="en-US" b="1" dirty="0" smtClean="0"/>
              <a:t> </a:t>
            </a:r>
            <a:r>
              <a:rPr lang="en-US" b="1" dirty="0" err="1" smtClean="0"/>
              <a:t>фразы</a:t>
            </a:r>
            <a:endParaRPr lang="ru-RU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err="1" smtClean="0"/>
              <a:t>Неправильная</a:t>
            </a:r>
            <a:r>
              <a:rPr lang="en-US" b="1" dirty="0" smtClean="0"/>
              <a:t> </a:t>
            </a:r>
            <a:r>
              <a:rPr lang="en-US" b="1" dirty="0" err="1" smtClean="0"/>
              <a:t>прощальная</a:t>
            </a:r>
            <a:r>
              <a:rPr lang="en-US" b="1" dirty="0" smtClean="0"/>
              <a:t> </a:t>
            </a:r>
            <a:r>
              <a:rPr lang="en-US" b="1" dirty="0" err="1" smtClean="0"/>
              <a:t>фраза</a:t>
            </a:r>
            <a:r>
              <a:rPr lang="ru-RU" b="1" dirty="0" smtClean="0"/>
              <a:t> и подпись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При делении на абзацы нужно либо делать красную строку, либо делать заметный пропуск между абзацами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Не соблюден объем письма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500034" y="285728"/>
            <a:ext cx="8229600" cy="78581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rPr>
              <a:t>Типичные ошибки</a:t>
            </a:r>
            <a:endParaRPr lang="ru-RU" sz="42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28625"/>
            <a:ext cx="7989887" cy="5880100"/>
          </a:xfrm>
        </p:spPr>
        <p:txBody>
          <a:bodyPr>
            <a:normAutofit fontScale="85000" lnSpcReduction="10000"/>
          </a:bodyPr>
          <a:lstStyle/>
          <a:p>
            <a:pPr marL="274320" indent="-27432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Petersburg,</a:t>
            </a:r>
            <a:b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8-th, Monday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36000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Dear Tom,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360000" fontAlgn="auto">
              <a:spcAft>
                <a:spcPts val="0"/>
              </a:spcAft>
              <a:buFont typeface="Wingdings 2"/>
              <a:buNone/>
              <a:defRPr/>
            </a:pPr>
            <a:endParaRPr lang="ru-RU" sz="21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36000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very glad to get a letter from you! How are you getting on? How is your brother John?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36000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asking me about my new classmate Mary . I’ll do my best to answer your questions. She is a very nice girl. She likes horse-riding and basketball. I hope we’ll become great friends.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36000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way, what exams have you got this year? Do you have extra classes?  What are you going to do on summer holidays? I must finish my letter because I have to do my homework.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36000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looking forward to hearing from you soon.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360000" algn="r" fontAlgn="auto"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36000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wishes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36000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Misha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74320" indent="360000" fontAlgn="auto">
              <a:spcAft>
                <a:spcPts val="0"/>
              </a:spcAft>
              <a:buFontTx/>
              <a:buNone/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17"/>
          <p:cNvSpPr>
            <a:spLocks noGrp="1"/>
          </p:cNvSpPr>
          <p:nvPr>
            <p:ph sz="half" idx="1"/>
          </p:nvPr>
        </p:nvSpPr>
        <p:spPr>
          <a:xfrm>
            <a:off x="214313" y="357188"/>
            <a:ext cx="4214812" cy="5738812"/>
          </a:xfrm>
        </p:spPr>
        <p:txBody>
          <a:bodyPr>
            <a:noAutofit/>
          </a:bodyPr>
          <a:lstStyle/>
          <a:p>
            <a:pPr marL="514350" indent="-51435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23 Portland Street</a:t>
            </a:r>
            <a:endParaRPr lang="ru-RU" sz="2400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FrankRuehl" pitchFamily="34" charset="-79"/>
            </a:endParaRPr>
          </a:p>
          <a:p>
            <a:pPr marL="514350" indent="-51435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	Manchester</a:t>
            </a:r>
            <a:endParaRPr lang="ru-RU" sz="2400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FrankRuehl" pitchFamily="34" charset="-79"/>
            </a:endParaRPr>
          </a:p>
          <a:p>
            <a:pPr marL="514350" indent="-51435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	MN3 6YL</a:t>
            </a:r>
          </a:p>
          <a:p>
            <a:pPr marL="514350" indent="-51435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FrankRuehl" pitchFamily="34" charset="-79"/>
            </a:endParaRPr>
          </a:p>
          <a:p>
            <a:pPr marL="514350" indent="-51435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	10</a:t>
            </a:r>
            <a:r>
              <a:rPr lang="en-US" sz="2400" baseline="30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th</a:t>
            </a:r>
            <a:r>
              <a:rPr lang="en-US" sz="2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 May, 2011</a:t>
            </a:r>
            <a:endParaRPr lang="ru-RU" sz="2400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FrankRuehl" pitchFamily="34" charset="-79"/>
            </a:endParaRPr>
          </a:p>
          <a:p>
            <a:pPr marL="0" indent="3600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Dear </a:t>
            </a:r>
            <a:r>
              <a:rPr lang="en-US" sz="24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Ruslana</a:t>
            </a:r>
            <a:r>
              <a:rPr lang="en-US" sz="2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,</a:t>
            </a:r>
            <a:endParaRPr lang="ru-RU" sz="2400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FrankRuehl" pitchFamily="34" charset="-79"/>
            </a:endParaRPr>
          </a:p>
          <a:p>
            <a:pPr marL="0" indent="3600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FrankRuehl" pitchFamily="34" charset="-79"/>
            </a:endParaRPr>
          </a:p>
          <a:p>
            <a:pPr marL="0" indent="3600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Thanks for your letter. It was so interesting to read about your children, especially about the youngest one.</a:t>
            </a:r>
            <a:endParaRPr lang="ru-RU" sz="2400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FrankRuehl" pitchFamily="34" charset="-79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ru-RU" sz="800" dirty="0">
              <a:solidFill>
                <a:schemeClr val="accent6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00750" y="428625"/>
            <a:ext cx="292893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000" algn="r" fontAlgn="auto"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ct val="85000"/>
              <a:defRPr/>
            </a:pPr>
            <a:r>
              <a:rPr lang="en-US" sz="2400" i="1" dirty="0" err="1">
                <a:solidFill>
                  <a:srgbClr val="809EC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Bykovo</a:t>
            </a:r>
            <a:r>
              <a:rPr lang="en-US" sz="2400" i="1" dirty="0">
                <a:solidFill>
                  <a:srgbClr val="809EC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</a:t>
            </a:r>
            <a:endParaRPr lang="ru-RU" sz="2400" i="1" dirty="0">
              <a:solidFill>
                <a:srgbClr val="809EC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indent="540000" algn="r" fontAlgn="auto"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ct val="85000"/>
              <a:defRPr/>
            </a:pPr>
            <a:r>
              <a:rPr lang="en-US" sz="2400" i="1" dirty="0">
                <a:solidFill>
                  <a:srgbClr val="809EC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Russia</a:t>
            </a:r>
            <a:endParaRPr lang="ru-RU" sz="2400" i="1" dirty="0">
              <a:solidFill>
                <a:srgbClr val="809EC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indent="540000" algn="r" fontAlgn="auto"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ct val="85000"/>
              <a:defRPr/>
            </a:pPr>
            <a:r>
              <a:rPr lang="en-US" sz="2400" i="1" dirty="0">
                <a:solidFill>
                  <a:srgbClr val="809EC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 </a:t>
            </a:r>
            <a:endParaRPr lang="ru-RU" sz="2400" i="1" dirty="0">
              <a:solidFill>
                <a:srgbClr val="809EC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indent="540000" algn="r" fontAlgn="auto"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ct val="85000"/>
              <a:defRPr/>
            </a:pPr>
            <a:r>
              <a:rPr lang="en-US" sz="2400" i="1" dirty="0">
                <a:solidFill>
                  <a:srgbClr val="809EC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May 11</a:t>
            </a:r>
            <a:r>
              <a:rPr lang="en-US" sz="2400" i="1" baseline="30000" dirty="0">
                <a:solidFill>
                  <a:srgbClr val="809EC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th</a:t>
            </a:r>
            <a:r>
              <a:rPr lang="en-US" sz="2400" i="1" dirty="0">
                <a:solidFill>
                  <a:srgbClr val="809EC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 2011</a:t>
            </a:r>
            <a:endParaRPr lang="ru-RU" sz="2400" i="1" dirty="0">
              <a:solidFill>
                <a:srgbClr val="809EC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14875" y="2500313"/>
            <a:ext cx="4071938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000" fontAlgn="auto"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ct val="85000"/>
              <a:defRPr/>
            </a:pPr>
            <a:r>
              <a:rPr lang="en-US" sz="2400" dirty="0">
                <a:solidFill>
                  <a:srgbClr val="809EC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Dear Lena,</a:t>
            </a:r>
            <a:endParaRPr lang="ru-RU" sz="2400" dirty="0">
              <a:solidFill>
                <a:srgbClr val="809EC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indent="540000" fontAlgn="auto"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ct val="85000"/>
              <a:defRPr/>
            </a:pPr>
            <a:endParaRPr lang="ru-RU" sz="2400" dirty="0">
              <a:solidFill>
                <a:srgbClr val="809EC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indent="540000" fontAlgn="auto"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ct val="85000"/>
              <a:defRPr/>
            </a:pPr>
            <a:r>
              <a:rPr lang="en-US" sz="2400" dirty="0">
                <a:solidFill>
                  <a:srgbClr val="809EC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Thanks for your letter.  It was great to hear from you. </a:t>
            </a:r>
            <a:endParaRPr lang="ru-RU" sz="2400" dirty="0">
              <a:solidFill>
                <a:srgbClr val="809EC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4" grpId="0" build="allAtOnce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17"/>
          <p:cNvSpPr>
            <a:spLocks noGrp="1"/>
          </p:cNvSpPr>
          <p:nvPr>
            <p:ph sz="half" idx="1"/>
          </p:nvPr>
        </p:nvSpPr>
        <p:spPr>
          <a:xfrm>
            <a:off x="214313" y="357188"/>
            <a:ext cx="4214812" cy="5738812"/>
          </a:xfrm>
        </p:spPr>
        <p:txBody>
          <a:bodyPr>
            <a:noAutofit/>
          </a:bodyPr>
          <a:lstStyle/>
          <a:p>
            <a:pPr marL="0" indent="3600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I'm sorry to hear you've had an argument with your neighbor and that you're not speaking at the moment. Yes, it has happened to me too, and it's awful, isn't it?</a:t>
            </a:r>
            <a:endParaRPr lang="ru-RU" sz="2000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FrankRuehl" pitchFamily="34" charset="-79"/>
            </a:endParaRPr>
          </a:p>
          <a:p>
            <a:pPr marL="0" indent="3600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I think you need to ask yourself one question: what's more important</a:t>
            </a:r>
            <a:r>
              <a:rPr lang="ru-RU" sz="2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FrankRuehl" pitchFamily="34" charset="-79"/>
              </a:rPr>
              <a:t> </a:t>
            </a:r>
            <a:r>
              <a:rPr lang="en-US" sz="2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- that argument or your relationship? I remember when I asked myself that it all became clear. I realized my friendship with Chris was far more important. I called him immediately and told him. We became friends again immediately. Maybe you should do the same thing. Let me know what happens! Good luck!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ru-RU" sz="800" dirty="0">
              <a:solidFill>
                <a:schemeClr val="accent6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14875" y="857250"/>
            <a:ext cx="4071938" cy="40941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000" fontAlgn="auto"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ct val="85000"/>
              <a:defRPr/>
            </a:pPr>
            <a:r>
              <a:rPr lang="en-US" sz="2000" dirty="0">
                <a:solidFill>
                  <a:srgbClr val="809EC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You are asking me about the argument with my neighbor. I have thought about the problem a lot. You were right our relationship is much more important than that argument about my neighbor’s dog. Liza is a very nice girl. She always helps me when I’m in need. Sometimes she looks after my children. I try to help her as well. So I am going to call Liza and invite her for a cup of tea.  </a:t>
            </a:r>
            <a:endParaRPr lang="ru-RU" sz="2000" dirty="0">
              <a:solidFill>
                <a:srgbClr val="809EC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17"/>
          <p:cNvSpPr>
            <a:spLocks noGrp="1"/>
          </p:cNvSpPr>
          <p:nvPr>
            <p:ph sz="half" idx="1"/>
          </p:nvPr>
        </p:nvSpPr>
        <p:spPr>
          <a:xfrm>
            <a:off x="214313" y="357188"/>
            <a:ext cx="4214812" cy="5738812"/>
          </a:xfrm>
        </p:spPr>
        <p:txBody>
          <a:bodyPr>
            <a:noAutofit/>
          </a:bodyPr>
          <a:lstStyle/>
          <a:p>
            <a:pPr marL="0" indent="3600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itchFamily="34" charset="-79"/>
              <a:cs typeface="FrankRuehl" pitchFamily="34" charset="-79"/>
            </a:endParaRPr>
          </a:p>
          <a:p>
            <a:pPr marL="0" indent="3600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itchFamily="34" charset="-79"/>
              <a:cs typeface="FrankRuehl" pitchFamily="34" charset="-79"/>
            </a:endParaRPr>
          </a:p>
          <a:p>
            <a:pPr marL="0" indent="3600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itchFamily="34" charset="-79"/>
              <a:cs typeface="FrankRuehl" pitchFamily="34" charset="-79"/>
            </a:endParaRPr>
          </a:p>
          <a:p>
            <a:pPr marL="0" indent="3600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I must finish my letter because I've got loads of work. By the way, my sister </a:t>
            </a:r>
            <a:r>
              <a:rPr lang="en-US" sz="24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Vika</a:t>
            </a:r>
            <a:r>
              <a:rPr lang="en-US" sz="2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 is coming soon.</a:t>
            </a:r>
            <a:endParaRPr lang="ru-RU" sz="2400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FrankRuehl" pitchFamily="34" charset="-79"/>
            </a:endParaRPr>
          </a:p>
          <a:p>
            <a:pPr marL="0" indent="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Write back soon!</a:t>
            </a:r>
            <a:endParaRPr lang="ru-RU" sz="2400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FrankRuehl" pitchFamily="34" charset="-79"/>
            </a:endParaRPr>
          </a:p>
          <a:p>
            <a:pPr marL="0" indent="51435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Yours,</a:t>
            </a:r>
            <a:endParaRPr lang="ru-RU" sz="2400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FrankRuehl" pitchFamily="34" charset="-79"/>
            </a:endParaRPr>
          </a:p>
          <a:p>
            <a:pPr marL="0" indent="51435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	Lena</a:t>
            </a:r>
            <a:endParaRPr lang="ru-RU" sz="2400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FrankRuehl" pitchFamily="34" charset="-79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ru-RU" sz="1200" dirty="0">
              <a:solidFill>
                <a:schemeClr val="accent6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57750" y="1571625"/>
            <a:ext cx="3929063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000" fontAlgn="auto"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ct val="85000"/>
              <a:defRPr/>
            </a:pPr>
            <a:r>
              <a:rPr lang="en-US" sz="2000" dirty="0">
                <a:solidFill>
                  <a:srgbClr val="809EC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By the way, I would like to ask you some questions about your sister’s visit. When is she coming? Is she on her holidays? Will she come alone or with her husband?</a:t>
            </a:r>
            <a:endParaRPr lang="ru-RU" sz="2000" dirty="0">
              <a:solidFill>
                <a:srgbClr val="809EC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86313" y="3500438"/>
            <a:ext cx="407193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000" fontAlgn="auto"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ct val="85000"/>
              <a:defRPr/>
            </a:pPr>
            <a:r>
              <a:rPr lang="en-US" sz="2000" dirty="0">
                <a:solidFill>
                  <a:srgbClr val="809EC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Hope to hear from you soon.</a:t>
            </a:r>
            <a:endParaRPr lang="ru-RU" sz="2000" dirty="0">
              <a:solidFill>
                <a:srgbClr val="809EC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indent="540000" algn="r" fontAlgn="auto"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ct val="85000"/>
              <a:defRPr/>
            </a:pPr>
            <a:r>
              <a:rPr lang="en-US" sz="2000" dirty="0">
                <a:solidFill>
                  <a:srgbClr val="809EC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Love,</a:t>
            </a:r>
            <a:endParaRPr lang="ru-RU" sz="2000" dirty="0">
              <a:solidFill>
                <a:srgbClr val="809EC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indent="540000" algn="r" fontAlgn="auto"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ct val="85000"/>
              <a:defRPr/>
            </a:pPr>
            <a:r>
              <a:rPr lang="en-US" sz="2000" dirty="0" err="1">
                <a:solidFill>
                  <a:srgbClr val="809EC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Ruslana</a:t>
            </a:r>
            <a:endParaRPr lang="ru-RU" sz="2000" dirty="0">
              <a:solidFill>
                <a:srgbClr val="809EC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8"/>
            <a:ext cx="7785100" cy="1158875"/>
          </a:xfrm>
        </p:spPr>
      </p:pic>
      <p:sp>
        <p:nvSpPr>
          <p:cNvPr id="41986" name="Содержимое 2"/>
          <p:cNvSpPr>
            <a:spLocks noGrp="1"/>
          </p:cNvSpPr>
          <p:nvPr>
            <p:ph idx="4294967295"/>
          </p:nvPr>
        </p:nvSpPr>
        <p:spPr>
          <a:xfrm>
            <a:off x="500063" y="2500313"/>
            <a:ext cx="7929562" cy="2428875"/>
          </a:xfrm>
        </p:spPr>
        <p:txBody>
          <a:bodyPr/>
          <a:lstStyle/>
          <a:p>
            <a:pPr marL="365125" indent="-255588" algn="ctr">
              <a:buFont typeface="Wingdings 2" pitchFamily="18" charset="2"/>
              <a:buNone/>
            </a:pPr>
            <a:r>
              <a:rPr lang="en-US" sz="6000" u="sng" smtClean="0"/>
              <a:t>www.ege.edu.ru</a:t>
            </a:r>
          </a:p>
          <a:p>
            <a:pPr marL="365125" indent="-255588" algn="ctr">
              <a:buFont typeface="Wingdings 2" pitchFamily="18" charset="2"/>
              <a:buNone/>
            </a:pPr>
            <a:r>
              <a:rPr lang="en-US" sz="6000" u="sng" smtClean="0"/>
              <a:t>www.fipi.ru </a:t>
            </a:r>
            <a:endParaRPr lang="ru-RU" sz="6000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71546"/>
            <a:ext cx="8358246" cy="292895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Благодарю за участие!</a:t>
            </a:r>
            <a:br>
              <a:rPr lang="ru-RU" b="1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</a:br>
            <a:endParaRPr lang="ru-RU" sz="4900">
              <a:solidFill>
                <a:srgbClr val="000099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>
          <a:xfrm rot="21330919">
            <a:off x="176213" y="187325"/>
            <a:ext cx="5202237" cy="2076450"/>
          </a:xfrm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1143000" y="2214563"/>
            <a:ext cx="4113213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155720">
            <a:off x="4098132" y="2220119"/>
            <a:ext cx="5170487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F:\англ.яз\Изображение 002.jpg"/>
          <p:cNvPicPr>
            <a:picLocks noChangeAspect="1" noChangeArrowheads="1"/>
          </p:cNvPicPr>
          <p:nvPr/>
        </p:nvPicPr>
        <p:blipFill>
          <a:blip r:embed="rId6">
            <a:lum bright="-6000" contrast="1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14313" y="4357688"/>
            <a:ext cx="4471987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 flipH="1">
            <a:off x="2786063" y="500063"/>
            <a:ext cx="5286375" cy="6143625"/>
          </a:xfrm>
          <a:prstGeom prst="flowChartDocument">
            <a:avLst/>
          </a:prstGeom>
          <a:blipFill dpi="0" rotWithShape="1">
            <a:blip r:embed="rId2" cstate="print">
              <a:lum bright="7000" contrast="4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0" y="642938"/>
            <a:ext cx="5214938" cy="4714875"/>
          </a:xfrm>
        </p:spPr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00" b="1" i="1" dirty="0">
                <a:latin typeface="Monotype Corsiva" pitchFamily="66" charset="0"/>
              </a:rPr>
              <a:t>43 Hill Road</a:t>
            </a:r>
            <a:endParaRPr lang="ru-RU" sz="2100" dirty="0">
              <a:latin typeface="Monotype Corsiva" pitchFamily="66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00" b="1" i="1" dirty="0">
                <a:latin typeface="Monotype Corsiva" pitchFamily="66" charset="0"/>
              </a:rPr>
              <a:t>Newcastle</a:t>
            </a:r>
            <a:endParaRPr lang="ru-RU" sz="2100" dirty="0">
              <a:latin typeface="Monotype Corsiva" pitchFamily="66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00" b="1" i="1" dirty="0">
                <a:latin typeface="Monotype Corsiva" pitchFamily="66" charset="0"/>
              </a:rPr>
              <a:t>NE 3889 U</a:t>
            </a:r>
            <a:endParaRPr lang="ru-RU" sz="2100" dirty="0">
              <a:latin typeface="Monotype Corsiva" pitchFamily="66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00" b="1" i="1" dirty="0" smtClean="0">
                <a:latin typeface="Monotype Corsiva" pitchFamily="66" charset="0"/>
              </a:rPr>
              <a:t>UK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100" dirty="0">
              <a:latin typeface="Monotype Corsiva" pitchFamily="66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00" b="1" i="1" dirty="0">
                <a:latin typeface="Monotype Corsiva" pitchFamily="66" charset="0"/>
              </a:rPr>
              <a:t>March 31, 2011</a:t>
            </a:r>
            <a:endParaRPr lang="ru-RU" sz="2100" dirty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00" b="1" i="1" dirty="0">
                <a:latin typeface="Monotype Corsiva" pitchFamily="66" charset="0"/>
              </a:rPr>
              <a:t> </a:t>
            </a:r>
            <a:endParaRPr lang="ru-RU" sz="2100" dirty="0">
              <a:latin typeface="Monotype Corsiva" pitchFamily="66" charset="0"/>
            </a:endParaRPr>
          </a:p>
          <a:p>
            <a:pPr indent="3429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00" b="1" i="1" dirty="0">
                <a:latin typeface="Monotype Corsiva" pitchFamily="66" charset="0"/>
              </a:rPr>
              <a:t>Dear Ann,</a:t>
            </a:r>
            <a:endParaRPr lang="ru-RU" sz="2100" dirty="0">
              <a:latin typeface="Monotype Corsiva" pitchFamily="66" charset="0"/>
            </a:endParaRPr>
          </a:p>
          <a:p>
            <a:pPr indent="3429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00" b="1" i="1" dirty="0" smtClean="0">
                <a:latin typeface="Monotype Corsiva" pitchFamily="66" charset="0"/>
              </a:rPr>
              <a:t>I </a:t>
            </a:r>
            <a:r>
              <a:rPr lang="en-US" sz="2100" b="1" i="1" dirty="0">
                <a:latin typeface="Monotype Corsiva" pitchFamily="66" charset="0"/>
              </a:rPr>
              <a:t>have great news! I’m going to spend last month of my holidays on my grandparents’ farm. I am really excited. We will swim in the river and go fishing.</a:t>
            </a:r>
            <a:endParaRPr lang="ru-RU" sz="2100" dirty="0">
              <a:latin typeface="Monotype Corsiva" pitchFamily="66" charset="0"/>
            </a:endParaRPr>
          </a:p>
          <a:p>
            <a:pPr indent="3429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00" b="1" i="1" dirty="0">
                <a:latin typeface="Monotype Corsiva" pitchFamily="66" charset="0"/>
              </a:rPr>
              <a:t>Write soon. Let me know how your French is going. See you in August!</a:t>
            </a:r>
            <a:endParaRPr lang="ru-RU" sz="2100" dirty="0">
              <a:latin typeface="Monotype Corsiva" pitchFamily="66" charset="0"/>
            </a:endParaRPr>
          </a:p>
          <a:p>
            <a:pPr indent="32400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00" b="1" i="1" dirty="0">
                <a:latin typeface="Monotype Corsiva" pitchFamily="66" charset="0"/>
              </a:rPr>
              <a:t>Best wishes,</a:t>
            </a:r>
            <a:endParaRPr lang="ru-RU" sz="2100" dirty="0">
              <a:latin typeface="Monotype Corsiva" pitchFamily="66" charset="0"/>
            </a:endParaRPr>
          </a:p>
          <a:p>
            <a:pPr indent="32400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00" b="1" i="1" dirty="0">
                <a:latin typeface="Monotype Corsiva" pitchFamily="66" charset="0"/>
              </a:rPr>
              <a:t>Julia</a:t>
            </a:r>
            <a:endParaRPr lang="ru-RU" sz="2100" dirty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6286500" y="714375"/>
            <a:ext cx="428625" cy="18573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 стрелкой 8"/>
          <p:cNvCxnSpPr>
            <a:endCxn id="5" idx="1"/>
          </p:cNvCxnSpPr>
          <p:nvPr/>
        </p:nvCxnSpPr>
        <p:spPr>
          <a:xfrm>
            <a:off x="2000250" y="1643063"/>
            <a:ext cx="4286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8625" y="1500188"/>
            <a:ext cx="1643063" cy="369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Heading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857375" y="3000375"/>
            <a:ext cx="16430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7188" y="2786063"/>
            <a:ext cx="1643062" cy="369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Greeting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2928938" y="3214688"/>
            <a:ext cx="428625" cy="14287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785938" y="3929063"/>
            <a:ext cx="11430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5750" y="3714750"/>
            <a:ext cx="1643063" cy="3698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Body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2286000" y="4714875"/>
            <a:ext cx="4214813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4375" y="4572000"/>
            <a:ext cx="1643063" cy="3698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Closing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286000" y="5072063"/>
            <a:ext cx="4214813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1500" y="4857750"/>
            <a:ext cx="1643063" cy="3698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Signature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4"/>
          <p:cNvSpPr txBox="1">
            <a:spLocks noChangeArrowheads="1"/>
          </p:cNvSpPr>
          <p:nvPr/>
        </p:nvSpPr>
        <p:spPr bwMode="auto">
          <a:xfrm>
            <a:off x="428625" y="285750"/>
            <a:ext cx="814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Calibri" pitchFamily="34" charset="0"/>
              <a:buAutoNum type="alphaUcPeriod"/>
            </a:pPr>
            <a:r>
              <a:rPr lang="en-US" i="1">
                <a:latin typeface="Calibri" pitchFamily="34" charset="0"/>
              </a:rPr>
              <a:t>I must finish my letter because I've got loads of work. By the way, my sister Vika is coming soon.</a:t>
            </a:r>
            <a:endParaRPr lang="ru-RU">
              <a:latin typeface="Calibri" pitchFamily="34" charset="0"/>
            </a:endParaRPr>
          </a:p>
        </p:txBody>
      </p:sp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428625" y="928688"/>
            <a:ext cx="8429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i="1">
                <a:latin typeface="Calibri" pitchFamily="34" charset="0"/>
              </a:rPr>
              <a:t>B. 		I'm sorry to hear you've had an argument with your neighbor and that you're not speaking at the moment. Yes, it has happened to me too, and it's awful, isn't it?</a:t>
            </a:r>
            <a:endParaRPr lang="ru-RU">
              <a:latin typeface="Calibri" pitchFamily="34" charset="0"/>
            </a:endParaRP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500063" y="1643063"/>
            <a:ext cx="6072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i="1">
                <a:latin typeface="Calibri" pitchFamily="34" charset="0"/>
              </a:rPr>
              <a:t>C.</a:t>
            </a:r>
            <a:r>
              <a:rPr lang="ru-RU" i="1">
                <a:latin typeface="Calibri" pitchFamily="34" charset="0"/>
              </a:rPr>
              <a:t> 	</a:t>
            </a:r>
            <a:r>
              <a:rPr lang="en-US" i="1">
                <a:latin typeface="Calibri" pitchFamily="34" charset="0"/>
              </a:rPr>
              <a:t>Yours,	</a:t>
            </a:r>
            <a:endParaRPr lang="ru-RU" i="1">
              <a:latin typeface="Calibri" pitchFamily="34" charset="0"/>
            </a:endParaRPr>
          </a:p>
          <a:p>
            <a:pPr marL="514350" indent="-514350"/>
            <a:r>
              <a:rPr lang="en-US" i="1">
                <a:latin typeface="Calibri" pitchFamily="34" charset="0"/>
              </a:rPr>
              <a:t>	Lena</a:t>
            </a:r>
            <a:endParaRPr lang="ru-RU">
              <a:latin typeface="Calibri" pitchFamily="34" charset="0"/>
            </a:endParaRP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1143000" y="2357438"/>
            <a:ext cx="742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i="1">
                <a:latin typeface="Calibri" pitchFamily="34" charset="0"/>
              </a:rPr>
              <a:t>D.	Dear Ruslana,</a:t>
            </a:r>
            <a:endParaRPr lang="ru-RU">
              <a:latin typeface="Calibri" pitchFamily="34" charset="0"/>
            </a:endParaRPr>
          </a:p>
        </p:txBody>
      </p:sp>
      <p:sp>
        <p:nvSpPr>
          <p:cNvPr id="28677" name="Прямоугольник 8"/>
          <p:cNvSpPr>
            <a:spLocks noChangeArrowheads="1"/>
          </p:cNvSpPr>
          <p:nvPr/>
        </p:nvSpPr>
        <p:spPr bwMode="auto">
          <a:xfrm>
            <a:off x="571500" y="2643188"/>
            <a:ext cx="2284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/>
            <a:r>
              <a:rPr lang="en-US" i="1">
                <a:latin typeface="Calibri" pitchFamily="34" charset="0"/>
              </a:rPr>
              <a:t>E.	Write back soon!</a:t>
            </a:r>
            <a:endParaRPr lang="ru-RU">
              <a:latin typeface="Calibri" pitchFamily="34" charset="0"/>
            </a:endParaRPr>
          </a:p>
        </p:txBody>
      </p:sp>
      <p:sp>
        <p:nvSpPr>
          <p:cNvPr id="28678" name="Прямоугольник 9"/>
          <p:cNvSpPr>
            <a:spLocks noChangeArrowheads="1"/>
          </p:cNvSpPr>
          <p:nvPr/>
        </p:nvSpPr>
        <p:spPr bwMode="auto">
          <a:xfrm>
            <a:off x="714375" y="2928938"/>
            <a:ext cx="7715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alibri" pitchFamily="34" charset="0"/>
              </a:rPr>
              <a:t>F.	Thanks for your letter. It was so interesting to read about your children, especially about the youngest one.</a:t>
            </a:r>
            <a:endParaRPr lang="ru-RU">
              <a:latin typeface="Calibri" pitchFamily="34" charset="0"/>
            </a:endParaRPr>
          </a:p>
        </p:txBody>
      </p:sp>
      <p:sp>
        <p:nvSpPr>
          <p:cNvPr id="28679" name="Прямоугольник 10"/>
          <p:cNvSpPr>
            <a:spLocks noChangeArrowheads="1"/>
          </p:cNvSpPr>
          <p:nvPr/>
        </p:nvSpPr>
        <p:spPr bwMode="auto">
          <a:xfrm>
            <a:off x="428625" y="3500438"/>
            <a:ext cx="84296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alibri" pitchFamily="34" charset="0"/>
              </a:rPr>
              <a:t>G.	I think you need to ask yourself one question: what's more important</a:t>
            </a:r>
            <a:r>
              <a:rPr lang="ru-RU" i="1">
                <a:latin typeface="Calibri" pitchFamily="34" charset="0"/>
              </a:rPr>
              <a:t> </a:t>
            </a:r>
            <a:r>
              <a:rPr lang="en-US" i="1">
                <a:latin typeface="Calibri" pitchFamily="34" charset="0"/>
              </a:rPr>
              <a:t>- that argument or your relationship? I remember when I asked myself that it all became clear. I realized my friendship with Chris was far more important. I called him immediately and told him. We became friends again immediately. Maybe you should do the same thing. Let me know what happens! Good luck!</a:t>
            </a:r>
            <a:endParaRPr lang="ru-RU">
              <a:latin typeface="Calibri" pitchFamily="34" charset="0"/>
            </a:endParaRPr>
          </a:p>
        </p:txBody>
      </p:sp>
      <p:sp>
        <p:nvSpPr>
          <p:cNvPr id="28680" name="Прямоугольник 12"/>
          <p:cNvSpPr>
            <a:spLocks noChangeArrowheads="1"/>
          </p:cNvSpPr>
          <p:nvPr/>
        </p:nvSpPr>
        <p:spPr bwMode="auto">
          <a:xfrm>
            <a:off x="857250" y="5072063"/>
            <a:ext cx="27860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i="1">
                <a:latin typeface="Calibri" pitchFamily="34" charset="0"/>
              </a:rPr>
              <a:t>H.	23 Portland Street</a:t>
            </a:r>
            <a:endParaRPr lang="ru-RU">
              <a:latin typeface="Calibri" pitchFamily="34" charset="0"/>
            </a:endParaRPr>
          </a:p>
          <a:p>
            <a:pPr marL="514350" indent="-514350"/>
            <a:r>
              <a:rPr lang="en-US" i="1">
                <a:latin typeface="Calibri" pitchFamily="34" charset="0"/>
              </a:rPr>
              <a:t>	Manchester</a:t>
            </a:r>
            <a:endParaRPr lang="ru-RU">
              <a:latin typeface="Calibri" pitchFamily="34" charset="0"/>
            </a:endParaRPr>
          </a:p>
          <a:p>
            <a:pPr marL="514350" indent="-514350"/>
            <a:r>
              <a:rPr lang="en-US" i="1">
                <a:latin typeface="Calibri" pitchFamily="34" charset="0"/>
              </a:rPr>
              <a:t>	MN3 6YL</a:t>
            </a:r>
          </a:p>
          <a:p>
            <a:pPr marL="514350" indent="-514350"/>
            <a:endParaRPr lang="ru-RU">
              <a:latin typeface="Calibri" pitchFamily="34" charset="0"/>
            </a:endParaRPr>
          </a:p>
          <a:p>
            <a:pPr marL="514350" indent="-514350"/>
            <a:r>
              <a:rPr lang="en-US" i="1">
                <a:latin typeface="Calibri" pitchFamily="34" charset="0"/>
              </a:rPr>
              <a:t>	10</a:t>
            </a:r>
            <a:r>
              <a:rPr lang="en-US" i="1" baseline="30000">
                <a:latin typeface="Calibri" pitchFamily="34" charset="0"/>
              </a:rPr>
              <a:t>th</a:t>
            </a:r>
            <a:r>
              <a:rPr lang="en-US" i="1">
                <a:latin typeface="Calibri" pitchFamily="34" charset="0"/>
              </a:rPr>
              <a:t> May, 2011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fragments_home_editor_letter_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432050"/>
            <a:ext cx="467995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6" descr="ess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108163">
            <a:off x="371475" y="1809750"/>
            <a:ext cx="28575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429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ЕГЭ: выполнение задания С1</a:t>
            </a:r>
            <a:endParaRPr lang="ru-RU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idx="1"/>
          </p:nvPr>
        </p:nvSpPr>
        <p:spPr>
          <a:xfrm>
            <a:off x="1619250" y="2133600"/>
            <a:ext cx="5505450" cy="4114800"/>
          </a:xfrm>
        </p:spPr>
        <p:txBody>
          <a:bodyPr/>
          <a:lstStyle/>
          <a:p>
            <a:r>
              <a:rPr lang="ru-RU" sz="3600" smtClean="0">
                <a:solidFill>
                  <a:srgbClr val="FFFFFF"/>
                </a:solidFill>
              </a:rPr>
              <a:t>объем – 100-140 слов</a:t>
            </a:r>
          </a:p>
          <a:p>
            <a:r>
              <a:rPr lang="ru-RU" sz="3600" smtClean="0">
                <a:solidFill>
                  <a:srgbClr val="FFFFFF"/>
                </a:solidFill>
              </a:rPr>
              <a:t>время – 20 мин.</a:t>
            </a:r>
          </a:p>
          <a:p>
            <a:r>
              <a:rPr lang="ru-RU" sz="3600" smtClean="0">
                <a:solidFill>
                  <a:srgbClr val="FFFFFF"/>
                </a:solidFill>
              </a:rPr>
              <a:t>максимальный балл – 6</a:t>
            </a: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500034" y="285728"/>
            <a:ext cx="8229600" cy="942996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rPr>
              <a:t>Письмо личного характера</a:t>
            </a:r>
            <a:endParaRPr lang="ru-RU" sz="42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700213"/>
            <a:ext cx="7345362" cy="3371850"/>
          </a:xfrm>
        </p:spPr>
        <p:txBody>
          <a:bodyPr/>
          <a:lstStyle/>
          <a:p>
            <a:r>
              <a:rPr lang="ru-RU" sz="3600" smtClean="0">
                <a:solidFill>
                  <a:schemeClr val="tx2"/>
                </a:solidFill>
              </a:rPr>
              <a:t>дать развернутое сообщение;</a:t>
            </a:r>
          </a:p>
          <a:p>
            <a:r>
              <a:rPr lang="ru-RU" sz="3600" smtClean="0">
                <a:solidFill>
                  <a:schemeClr val="tx2"/>
                </a:solidFill>
              </a:rPr>
              <a:t>запросить информацию;</a:t>
            </a:r>
          </a:p>
          <a:p>
            <a:r>
              <a:rPr lang="ru-RU" sz="3600" smtClean="0">
                <a:solidFill>
                  <a:schemeClr val="tx2"/>
                </a:solidFill>
              </a:rPr>
              <a:t>использовать неофициальный стиль;</a:t>
            </a:r>
          </a:p>
          <a:p>
            <a:r>
              <a:rPr lang="ru-RU" sz="3600" smtClean="0">
                <a:solidFill>
                  <a:schemeClr val="tx2"/>
                </a:solidFill>
              </a:rPr>
              <a:t>соблюдать формат</a:t>
            </a: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500034" y="285728"/>
            <a:ext cx="8229600" cy="942996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rPr>
              <a:t>Умения</a:t>
            </a:r>
            <a:endParaRPr lang="ru-RU" sz="42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86F6391-FA89-42F7-9A26-85B6D7580B36}" type="slidenum">
              <a:rPr lang="ru-RU" sz="1400"/>
              <a:pPr algn="r"/>
              <a:t>8</a:t>
            </a:fld>
            <a:endParaRPr lang="ru-RU" sz="1400"/>
          </a:p>
        </p:txBody>
      </p:sp>
      <p:pic>
        <p:nvPicPr>
          <p:cNvPr id="32770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85100" cy="1158875"/>
          </a:xfrm>
        </p:spPr>
      </p:pic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1357313"/>
            <a:ext cx="8643937" cy="4519612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chemeClr val="tx2"/>
                </a:solidFill>
              </a:rPr>
              <a:t>You have 20 minutes to do this task.     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chemeClr val="tx2"/>
                </a:solidFill>
              </a:rPr>
              <a:t>This is part of a letter from your English pen friend.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…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Do you often have arguments with your parents? I do. My mother thinks that I spend too much time  watching TV. Do you often watch TV?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What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programmes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do you like best and why?  And what do you do when you  disagree with your parents about the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programmes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to watch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?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Write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back soon.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Love,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       Ann</a:t>
            </a:r>
            <a:endParaRPr lang="en-US" sz="2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chemeClr val="tx2"/>
                </a:solidFill>
              </a:rPr>
              <a:t>Write back to Ann answering her questions.</a:t>
            </a:r>
            <a:endParaRPr lang="ru-RU" b="1" dirty="0">
              <a:solidFill>
                <a:schemeClr val="tx2"/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chemeClr val="tx2"/>
                </a:solidFill>
              </a:rPr>
              <a:t>Write 100-140 words.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chemeClr val="tx2"/>
                </a:solidFill>
              </a:rPr>
              <a:t>Remember the rules of letter writing.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1B23752-C9C0-4BA6-A859-2C666F96A1D9}" type="slidenum">
              <a:rPr lang="ru-RU" sz="1400"/>
              <a:pPr algn="r"/>
              <a:t>9</a:t>
            </a:fld>
            <a:endParaRPr lang="ru-RU" sz="1400"/>
          </a:p>
        </p:txBody>
      </p:sp>
      <p:graphicFrame>
        <p:nvGraphicFramePr>
          <p:cNvPr id="7273" name="Group 105"/>
          <p:cNvGraphicFramePr>
            <a:graphicFrameLocks noGrp="1"/>
          </p:cNvGraphicFramePr>
          <p:nvPr/>
        </p:nvGraphicFramePr>
        <p:xfrm>
          <a:off x="539750" y="130175"/>
          <a:ext cx="8382000" cy="6505575"/>
        </p:xfrm>
        <a:graphic>
          <a:graphicData uri="http://schemas.openxmlformats.org/drawingml/2006/table">
            <a:tbl>
              <a:tblPr/>
              <a:tblGrid>
                <a:gridCol w="2284413"/>
                <a:gridCol w="1528762"/>
                <a:gridCol w="2284413"/>
                <a:gridCol w="2284412"/>
              </a:tblGrid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Your address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Date, Month 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Greeting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(PAST)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(ANSWER PART 1)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(ANSWER PART 2)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FUTURE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Closing Line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Name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64" name="AutoShape 96"/>
          <p:cNvSpPr>
            <a:spLocks noChangeArrowheads="1"/>
          </p:cNvSpPr>
          <p:nvPr/>
        </p:nvSpPr>
        <p:spPr bwMode="auto">
          <a:xfrm>
            <a:off x="5219700" y="0"/>
            <a:ext cx="3457575" cy="6381750"/>
          </a:xfrm>
          <a:prstGeom prst="upArrowCallout">
            <a:avLst>
              <a:gd name="adj1" fmla="val 25000"/>
              <a:gd name="adj2" fmla="val 24986"/>
              <a:gd name="adj3" fmla="val 30762"/>
              <a:gd name="adj4" fmla="val 66667"/>
            </a:avLst>
          </a:prstGeom>
          <a:solidFill>
            <a:schemeClr val="bg2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Constantia" pitchFamily="18" charset="0"/>
              </a:rPr>
              <a:t>flat number</a:t>
            </a:r>
          </a:p>
          <a:p>
            <a:pPr algn="ctr"/>
            <a:r>
              <a:rPr lang="en-US" sz="2800" b="1">
                <a:latin typeface="Constantia" pitchFamily="18" charset="0"/>
              </a:rPr>
              <a:t>house street</a:t>
            </a:r>
          </a:p>
          <a:p>
            <a:pPr algn="ctr"/>
            <a:r>
              <a:rPr lang="en-US" sz="2800" b="1">
                <a:latin typeface="Constantia" pitchFamily="18" charset="0"/>
              </a:rPr>
              <a:t>city (town, village)</a:t>
            </a:r>
          </a:p>
          <a:p>
            <a:pPr algn="ctr"/>
            <a:r>
              <a:rPr lang="en-US" sz="2800" b="1">
                <a:latin typeface="Constantia" pitchFamily="18" charset="0"/>
              </a:rPr>
              <a:t>country</a:t>
            </a:r>
          </a:p>
          <a:p>
            <a:pPr algn="ctr"/>
            <a:r>
              <a:rPr lang="en-US" sz="2800" b="1">
                <a:latin typeface="Constantia" pitchFamily="18" charset="0"/>
              </a:rPr>
              <a:t>index</a:t>
            </a:r>
          </a:p>
          <a:p>
            <a:pPr algn="ctr"/>
            <a:endParaRPr lang="en-US" sz="2800" b="1">
              <a:latin typeface="Constantia" pitchFamily="18" charset="0"/>
            </a:endParaRPr>
          </a:p>
          <a:p>
            <a:pPr algn="ctr"/>
            <a:r>
              <a:rPr lang="ru-RU" sz="2800" b="1">
                <a:latin typeface="Constantia" pitchFamily="18" charset="0"/>
              </a:rPr>
              <a:t>ЛУЧШЕ</a:t>
            </a:r>
            <a:endParaRPr lang="en-US" sz="2800" b="1">
              <a:latin typeface="Constantia" pitchFamily="18" charset="0"/>
            </a:endParaRPr>
          </a:p>
          <a:p>
            <a:pPr algn="ctr"/>
            <a:r>
              <a:rPr lang="en-US" sz="2800" b="1">
                <a:latin typeface="Constantia" pitchFamily="18" charset="0"/>
              </a:rPr>
              <a:t>city (town, village)</a:t>
            </a:r>
          </a:p>
          <a:p>
            <a:pPr algn="ctr"/>
            <a:r>
              <a:rPr lang="en-US" sz="2800" b="1">
                <a:latin typeface="Constantia" pitchFamily="18" charset="0"/>
              </a:rPr>
              <a:t>country</a:t>
            </a:r>
          </a:p>
          <a:p>
            <a:pPr algn="ctr"/>
            <a:endParaRPr lang="ru-RU" sz="2800" b="1">
              <a:latin typeface="Constantia" pitchFamily="18" charset="0"/>
            </a:endParaRPr>
          </a:p>
        </p:txBody>
      </p:sp>
      <p:sp>
        <p:nvSpPr>
          <p:cNvPr id="7265" name="AutoShape 97"/>
          <p:cNvSpPr>
            <a:spLocks noChangeArrowheads="1"/>
          </p:cNvSpPr>
          <p:nvPr/>
        </p:nvSpPr>
        <p:spPr bwMode="auto">
          <a:xfrm>
            <a:off x="3995738" y="1125538"/>
            <a:ext cx="3457575" cy="5256212"/>
          </a:xfrm>
          <a:prstGeom prst="upArrowCallout">
            <a:avLst>
              <a:gd name="adj1" fmla="val 25000"/>
              <a:gd name="adj2" fmla="val 24986"/>
              <a:gd name="adj3" fmla="val 25337"/>
              <a:gd name="adj4" fmla="val 66667"/>
            </a:avLst>
          </a:prstGeom>
          <a:solidFill>
            <a:schemeClr val="bg2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Constantia" pitchFamily="18" charset="0"/>
              </a:rPr>
              <a:t>date/month/year (BE)</a:t>
            </a:r>
          </a:p>
          <a:p>
            <a:pPr algn="ctr"/>
            <a:r>
              <a:rPr lang="en-US" sz="2800" b="1">
                <a:latin typeface="Constantia" pitchFamily="18" charset="0"/>
              </a:rPr>
              <a:t>month/date/year (AE)</a:t>
            </a:r>
          </a:p>
          <a:p>
            <a:pPr algn="ctr"/>
            <a:endParaRPr lang="ru-RU" sz="2800" b="1">
              <a:latin typeface="Constantia" pitchFamily="18" charset="0"/>
            </a:endParaRPr>
          </a:p>
        </p:txBody>
      </p:sp>
      <p:sp>
        <p:nvSpPr>
          <p:cNvPr id="7266" name="AutoShape 98"/>
          <p:cNvSpPr>
            <a:spLocks noChangeArrowheads="1"/>
          </p:cNvSpPr>
          <p:nvPr/>
        </p:nvSpPr>
        <p:spPr bwMode="auto">
          <a:xfrm>
            <a:off x="539750" y="1700213"/>
            <a:ext cx="3457575" cy="4681537"/>
          </a:xfrm>
          <a:prstGeom prst="upArrowCallout">
            <a:avLst>
              <a:gd name="adj1" fmla="val 25000"/>
              <a:gd name="adj2" fmla="val 24986"/>
              <a:gd name="adj3" fmla="val 22567"/>
              <a:gd name="adj4" fmla="val 66667"/>
            </a:avLst>
          </a:prstGeom>
          <a:solidFill>
            <a:schemeClr val="bg2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Constantia" pitchFamily="18" charset="0"/>
              </a:rPr>
              <a:t>Dear Sally,</a:t>
            </a:r>
          </a:p>
          <a:p>
            <a:pPr algn="ctr"/>
            <a:r>
              <a:rPr lang="en-US" sz="2800" b="1">
                <a:latin typeface="Constantia" pitchFamily="18" charset="0"/>
              </a:rPr>
              <a:t>Dear Sally</a:t>
            </a:r>
            <a:r>
              <a:rPr lang="ru-RU" sz="2800" b="1">
                <a:latin typeface="Constantia" pitchFamily="18" charset="0"/>
              </a:rPr>
              <a:t>,</a:t>
            </a:r>
            <a:endParaRPr lang="en-US" sz="2800" b="1">
              <a:latin typeface="Constantia" pitchFamily="18" charset="0"/>
            </a:endParaRPr>
          </a:p>
          <a:p>
            <a:pPr algn="ctr"/>
            <a:endParaRPr lang="ru-RU" sz="2800" b="1">
              <a:latin typeface="Constantia" pitchFamily="18" charset="0"/>
            </a:endParaRPr>
          </a:p>
        </p:txBody>
      </p:sp>
      <p:sp>
        <p:nvSpPr>
          <p:cNvPr id="7267" name="AutoShape 99"/>
          <p:cNvSpPr>
            <a:spLocks noChangeArrowheads="1"/>
          </p:cNvSpPr>
          <p:nvPr/>
        </p:nvSpPr>
        <p:spPr bwMode="auto">
          <a:xfrm>
            <a:off x="971550" y="2420938"/>
            <a:ext cx="3889375" cy="4437062"/>
          </a:xfrm>
          <a:prstGeom prst="upArrowCallout">
            <a:avLst>
              <a:gd name="adj1" fmla="val 25000"/>
              <a:gd name="adj2" fmla="val 24986"/>
              <a:gd name="adj3" fmla="val 19014"/>
              <a:gd name="adj4" fmla="val 66667"/>
            </a:avLst>
          </a:prstGeom>
          <a:solidFill>
            <a:schemeClr val="bg2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Constantia" pitchFamily="18" charset="0"/>
              </a:rPr>
              <a:t>ссылка на </a:t>
            </a:r>
          </a:p>
          <a:p>
            <a:pPr algn="ctr"/>
            <a:r>
              <a:rPr lang="ru-RU" sz="2800" b="1">
                <a:latin typeface="Constantia" pitchFamily="18" charset="0"/>
              </a:rPr>
              <a:t>предыдущий контакт;</a:t>
            </a:r>
          </a:p>
          <a:p>
            <a:pPr algn="ctr"/>
            <a:r>
              <a:rPr lang="ru-RU" sz="2800" b="1">
                <a:latin typeface="Constantia" pitchFamily="18" charset="0"/>
              </a:rPr>
              <a:t>извинение, что</a:t>
            </a:r>
          </a:p>
          <a:p>
            <a:pPr algn="ctr"/>
            <a:r>
              <a:rPr lang="ru-RU" sz="2800" b="1">
                <a:latin typeface="Constantia" pitchFamily="18" charset="0"/>
              </a:rPr>
              <a:t>не ответил раньше</a:t>
            </a:r>
            <a:endParaRPr lang="en-US" sz="2800" b="1">
              <a:latin typeface="Constantia" pitchFamily="18" charset="0"/>
            </a:endParaRPr>
          </a:p>
          <a:p>
            <a:pPr algn="ctr"/>
            <a:endParaRPr lang="ru-RU" sz="2800" b="1">
              <a:latin typeface="Constantia" pitchFamily="18" charset="0"/>
            </a:endParaRPr>
          </a:p>
        </p:txBody>
      </p:sp>
      <p:sp>
        <p:nvSpPr>
          <p:cNvPr id="7268" name="AutoShape 100"/>
          <p:cNvSpPr>
            <a:spLocks noChangeArrowheads="1"/>
          </p:cNvSpPr>
          <p:nvPr/>
        </p:nvSpPr>
        <p:spPr bwMode="auto">
          <a:xfrm>
            <a:off x="3059113" y="3213100"/>
            <a:ext cx="3530600" cy="3644900"/>
          </a:xfrm>
          <a:prstGeom prst="upArrowCallout">
            <a:avLst>
              <a:gd name="adj1" fmla="val 25000"/>
              <a:gd name="adj2" fmla="val 24986"/>
              <a:gd name="adj3" fmla="val 17206"/>
              <a:gd name="adj4" fmla="val 66667"/>
            </a:avLst>
          </a:prstGeom>
          <a:solidFill>
            <a:schemeClr val="bg2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u="sng">
                <a:latin typeface="Constantia" pitchFamily="18" charset="0"/>
              </a:rPr>
              <a:t>основная часть</a:t>
            </a:r>
          </a:p>
          <a:p>
            <a:pPr algn="ctr"/>
            <a:r>
              <a:rPr lang="ru-RU" sz="2800" b="1">
                <a:latin typeface="Constantia" pitchFamily="18" charset="0"/>
              </a:rPr>
              <a:t>ответы на вопросы</a:t>
            </a:r>
            <a:r>
              <a:rPr lang="ru-RU" sz="2800" b="1" u="sng">
                <a:latin typeface="Constantia" pitchFamily="18" charset="0"/>
              </a:rPr>
              <a:t> </a:t>
            </a:r>
            <a:endParaRPr lang="en-US" sz="2800" b="1" u="sng">
              <a:latin typeface="Constantia" pitchFamily="18" charset="0"/>
            </a:endParaRPr>
          </a:p>
          <a:p>
            <a:pPr algn="ctr"/>
            <a:endParaRPr lang="ru-RU" sz="2800" b="1">
              <a:latin typeface="Constantia" pitchFamily="18" charset="0"/>
            </a:endParaRPr>
          </a:p>
        </p:txBody>
      </p:sp>
      <p:sp>
        <p:nvSpPr>
          <p:cNvPr id="7269" name="AutoShape 101"/>
          <p:cNvSpPr>
            <a:spLocks noChangeArrowheads="1"/>
          </p:cNvSpPr>
          <p:nvPr/>
        </p:nvSpPr>
        <p:spPr bwMode="auto">
          <a:xfrm>
            <a:off x="3276600" y="3860800"/>
            <a:ext cx="3673475" cy="2997200"/>
          </a:xfrm>
          <a:prstGeom prst="upArrowCallout">
            <a:avLst>
              <a:gd name="adj1" fmla="val 30641"/>
              <a:gd name="adj2" fmla="val 30624"/>
              <a:gd name="adj3" fmla="val 16667"/>
              <a:gd name="adj4" fmla="val 66667"/>
            </a:avLst>
          </a:prstGeom>
          <a:solidFill>
            <a:schemeClr val="bg2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u="sng">
                <a:latin typeface="Constantia" pitchFamily="18" charset="0"/>
              </a:rPr>
              <a:t>запрос информации</a:t>
            </a:r>
          </a:p>
          <a:p>
            <a:pPr algn="ctr"/>
            <a:r>
              <a:rPr lang="ru-RU" sz="2800" b="1">
                <a:latin typeface="Constantia" pitchFamily="18" charset="0"/>
              </a:rPr>
              <a:t>постановка вопросов</a:t>
            </a:r>
          </a:p>
          <a:p>
            <a:pPr algn="ctr"/>
            <a:r>
              <a:rPr lang="ru-RU" sz="2800" b="1">
                <a:latin typeface="Constantia" pitchFamily="18" charset="0"/>
              </a:rPr>
              <a:t>в соответствии с </a:t>
            </a:r>
          </a:p>
          <a:p>
            <a:pPr algn="ctr"/>
            <a:r>
              <a:rPr lang="ru-RU" sz="2800" b="1">
                <a:latin typeface="Constantia" pitchFamily="18" charset="0"/>
              </a:rPr>
              <a:t>заданием</a:t>
            </a:r>
            <a:r>
              <a:rPr lang="ru-RU" sz="2800" b="1" u="sng">
                <a:latin typeface="Constantia" pitchFamily="18" charset="0"/>
              </a:rPr>
              <a:t> </a:t>
            </a:r>
            <a:endParaRPr lang="en-US" sz="2800" b="1" u="sng">
              <a:latin typeface="Constantia" pitchFamily="18" charset="0"/>
            </a:endParaRPr>
          </a:p>
          <a:p>
            <a:pPr algn="ctr"/>
            <a:endParaRPr lang="ru-RU" sz="2800" b="1">
              <a:latin typeface="Constantia" pitchFamily="18" charset="0"/>
            </a:endParaRPr>
          </a:p>
        </p:txBody>
      </p:sp>
      <p:sp>
        <p:nvSpPr>
          <p:cNvPr id="7270" name="AutoShape 102"/>
          <p:cNvSpPr>
            <a:spLocks noChangeArrowheads="1"/>
          </p:cNvSpPr>
          <p:nvPr/>
        </p:nvSpPr>
        <p:spPr bwMode="auto">
          <a:xfrm>
            <a:off x="2124075" y="4941888"/>
            <a:ext cx="2736850" cy="1916112"/>
          </a:xfrm>
          <a:prstGeom prst="upArrowCallout">
            <a:avLst>
              <a:gd name="adj1" fmla="val 35708"/>
              <a:gd name="adj2" fmla="val 35689"/>
              <a:gd name="adj3" fmla="val 16667"/>
              <a:gd name="adj4" fmla="val 66667"/>
            </a:avLst>
          </a:prstGeom>
          <a:solidFill>
            <a:schemeClr val="bg2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Constantia" pitchFamily="18" charset="0"/>
              </a:rPr>
              <a:t>упоминание</a:t>
            </a:r>
          </a:p>
          <a:p>
            <a:pPr algn="ctr"/>
            <a:r>
              <a:rPr lang="ru-RU" sz="2800" b="1">
                <a:solidFill>
                  <a:srgbClr val="FFFFFF"/>
                </a:solidFill>
                <a:latin typeface="Constantia" pitchFamily="18" charset="0"/>
              </a:rPr>
              <a:t>о дальнейших</a:t>
            </a:r>
          </a:p>
          <a:p>
            <a:pPr algn="ctr"/>
            <a:r>
              <a:rPr lang="ru-RU" sz="2800" b="1">
                <a:solidFill>
                  <a:srgbClr val="FFFFFF"/>
                </a:solidFill>
                <a:latin typeface="Constantia" pitchFamily="18" charset="0"/>
              </a:rPr>
              <a:t>контактах</a:t>
            </a:r>
          </a:p>
        </p:txBody>
      </p:sp>
      <p:sp>
        <p:nvSpPr>
          <p:cNvPr id="7271" name="AutoShape 103"/>
          <p:cNvSpPr>
            <a:spLocks noChangeArrowheads="1"/>
          </p:cNvSpPr>
          <p:nvPr/>
        </p:nvSpPr>
        <p:spPr bwMode="auto">
          <a:xfrm>
            <a:off x="1258888" y="5516563"/>
            <a:ext cx="3457575" cy="1341437"/>
          </a:xfrm>
          <a:prstGeom prst="upArrowCallout">
            <a:avLst>
              <a:gd name="adj1" fmla="val 64438"/>
              <a:gd name="adj2" fmla="val 64402"/>
              <a:gd name="adj3" fmla="val 16667"/>
              <a:gd name="adj4" fmla="val 66667"/>
            </a:avLst>
          </a:prstGeom>
          <a:solidFill>
            <a:schemeClr val="bg2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Constantia" pitchFamily="18" charset="0"/>
              </a:rPr>
              <a:t>завершающая фраза</a:t>
            </a:r>
          </a:p>
        </p:txBody>
      </p:sp>
      <p:sp>
        <p:nvSpPr>
          <p:cNvPr id="7272" name="AutoShape 104"/>
          <p:cNvSpPr>
            <a:spLocks noChangeArrowheads="1"/>
          </p:cNvSpPr>
          <p:nvPr/>
        </p:nvSpPr>
        <p:spPr bwMode="auto">
          <a:xfrm rot="10800000">
            <a:off x="179388" y="4652963"/>
            <a:ext cx="3600450" cy="1655762"/>
          </a:xfrm>
          <a:prstGeom prst="upArrowCallout">
            <a:avLst>
              <a:gd name="adj1" fmla="val 54362"/>
              <a:gd name="adj2" fmla="val 54332"/>
              <a:gd name="adj3" fmla="val 16667"/>
              <a:gd name="adj4" fmla="val 66667"/>
            </a:avLst>
          </a:prstGeom>
          <a:solidFill>
            <a:schemeClr val="bg2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2800" b="1">
                <a:latin typeface="Constantia" pitchFamily="18" charset="0"/>
              </a:rPr>
              <a:t>подпись автора</a:t>
            </a:r>
          </a:p>
          <a:p>
            <a:pPr algn="ctr"/>
            <a:r>
              <a:rPr lang="ru-RU" sz="2800" b="1">
                <a:latin typeface="Constantia" pitchFamily="18" charset="0"/>
              </a:rPr>
              <a:t>(имя на отдел. строке)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7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7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7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7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7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7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7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7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7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7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7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7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7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7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4" grpId="0" animBg="1"/>
      <p:bldP spid="7264" grpId="1" animBg="1"/>
      <p:bldP spid="7265" grpId="0" animBg="1"/>
      <p:bldP spid="7265" grpId="1" animBg="1"/>
      <p:bldP spid="7266" grpId="0" animBg="1"/>
      <p:bldP spid="7266" grpId="1" animBg="1"/>
      <p:bldP spid="7267" grpId="0" animBg="1"/>
      <p:bldP spid="7267" grpId="1" animBg="1"/>
      <p:bldP spid="7268" grpId="0" animBg="1"/>
      <p:bldP spid="7268" grpId="1" animBg="1"/>
      <p:bldP spid="7269" grpId="0" animBg="1"/>
      <p:bldP spid="7269" grpId="1" animBg="1"/>
      <p:bldP spid="7270" grpId="0" animBg="1"/>
      <p:bldP spid="7270" grpId="1" animBg="1"/>
      <p:bldP spid="7271" grpId="0" animBg="1"/>
      <p:bldP spid="7271" grpId="1" animBg="1"/>
      <p:bldP spid="7272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1001</TotalTime>
  <Words>969</Words>
  <Application>Microsoft Office PowerPoint</Application>
  <PresentationFormat>Экран (4:3)</PresentationFormat>
  <Paragraphs>169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34" baseType="lpstr">
      <vt:lpstr>Calibri</vt:lpstr>
      <vt:lpstr>Arial</vt:lpstr>
      <vt:lpstr>Constantia</vt:lpstr>
      <vt:lpstr>Wingdings 2</vt:lpstr>
      <vt:lpstr>Courier New</vt:lpstr>
      <vt:lpstr>Monotype Corsiva</vt:lpstr>
      <vt:lpstr>Comic Sans MS</vt:lpstr>
      <vt:lpstr>Times New Roman</vt:lpstr>
      <vt:lpstr>FrankRuehl</vt:lpstr>
      <vt:lpstr>Тема Office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 МАСТЕР-КЛАСС по английскому языку  Подготовка учащихся к ЕГЭ:  обучение написанию личного письма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Мидхат</dc:creator>
  <cp:lastModifiedBy>Бондарь</cp:lastModifiedBy>
  <cp:revision>16</cp:revision>
  <dcterms:created xsi:type="dcterms:W3CDTF">2011-05-09T20:07:05Z</dcterms:created>
  <dcterms:modified xsi:type="dcterms:W3CDTF">2017-11-10T20:04:43Z</dcterms:modified>
</cp:coreProperties>
</file>